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1"/>
  </p:notesMasterIdLst>
  <p:handoutMasterIdLst>
    <p:handoutMasterId r:id="rId32"/>
  </p:handoutMasterIdLst>
  <p:sldIdLst>
    <p:sldId id="769" r:id="rId7"/>
    <p:sldId id="1529" r:id="rId8"/>
    <p:sldId id="1632" r:id="rId9"/>
    <p:sldId id="1576" r:id="rId10"/>
    <p:sldId id="1526" r:id="rId11"/>
    <p:sldId id="1527" r:id="rId12"/>
    <p:sldId id="1658" r:id="rId13"/>
    <p:sldId id="1592" r:id="rId14"/>
    <p:sldId id="1582" r:id="rId15"/>
    <p:sldId id="1594" r:id="rId16"/>
    <p:sldId id="1625" r:id="rId17"/>
    <p:sldId id="1589" r:id="rId18"/>
    <p:sldId id="1627" r:id="rId19"/>
    <p:sldId id="1626" r:id="rId20"/>
    <p:sldId id="1628" r:id="rId21"/>
    <p:sldId id="1602" r:id="rId22"/>
    <p:sldId id="1629" r:id="rId23"/>
    <p:sldId id="1608" r:id="rId24"/>
    <p:sldId id="1581" r:id="rId25"/>
    <p:sldId id="1565" r:id="rId26"/>
    <p:sldId id="1357" r:id="rId27"/>
    <p:sldId id="1623" r:id="rId28"/>
    <p:sldId id="1587" r:id="rId29"/>
    <p:sldId id="153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54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435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400" b="1" dirty="0"/>
              <a:t>Week 1: Introduction to Scientific Machine Learning (</a:t>
            </a:r>
            <a:r>
              <a:rPr lang="en-US" sz="1400" b="1" dirty="0" err="1"/>
              <a:t>SciML</a:t>
            </a:r>
            <a:r>
              <a:rPr lang="en-US" sz="1400" b="1" dirty="0"/>
              <a:t>)</a:t>
            </a:r>
          </a:p>
          <a:p>
            <a:pPr lvl="0" fontAlgn="base"/>
            <a:r>
              <a:rPr lang="en-US" sz="1400" dirty="0"/>
              <a:t>Week 2: Introduction to differentiable programming </a:t>
            </a:r>
          </a:p>
          <a:p>
            <a:pPr lvl="0"/>
            <a:r>
              <a:rPr lang="en-US" sz="1400" dirty="0"/>
              <a:t>Week 3: Physics-informed neural networks (PINNs)</a:t>
            </a:r>
          </a:p>
          <a:p>
            <a:pPr lvl="0"/>
            <a:r>
              <a:rPr lang="en-US" sz="1400" dirty="0"/>
              <a:t>Week 4: Neural ordinary differential equations (NODEs)</a:t>
            </a:r>
          </a:p>
          <a:p>
            <a:pPr lvl="0" fontAlgn="base"/>
            <a:r>
              <a:rPr lang="en-US" sz="1400" dirty="0"/>
              <a:t>Week 5: Neural differential equations with constraints</a:t>
            </a:r>
          </a:p>
          <a:p>
            <a:pPr lvl="0" fontAlgn="base"/>
            <a:r>
              <a:rPr lang="en-US" sz="1400" dirty="0"/>
              <a:t>Week 6: Learning to optimize (L2O)</a:t>
            </a:r>
          </a:p>
          <a:p>
            <a:pPr lvl="0" fontAlgn="base"/>
            <a:r>
              <a:rPr lang="en-US" sz="1400" dirty="0"/>
              <a:t>Week 7: Feasibility restoration methods in L2O</a:t>
            </a:r>
          </a:p>
          <a:p>
            <a:pPr lvl="0" fontAlgn="base"/>
            <a:r>
              <a:rPr lang="en-US" sz="1400" dirty="0"/>
              <a:t>Week 8: Differentiable control</a:t>
            </a:r>
          </a:p>
          <a:p>
            <a:pPr lvl="0" fontAlgn="base"/>
            <a:r>
              <a:rPr lang="en-US" sz="1400" dirty="0"/>
              <a:t>Week 9: Safety filters for learning-based control</a:t>
            </a:r>
          </a:p>
          <a:p>
            <a:pPr lvl="0" fontAlgn="base"/>
            <a:r>
              <a:rPr lang="en-US" sz="1400" dirty="0"/>
              <a:t>Week 10: </a:t>
            </a:r>
            <a:r>
              <a:rPr lang="en-US" sz="1400" dirty="0" err="1"/>
              <a:t>SciML</a:t>
            </a:r>
            <a:r>
              <a:rPr lang="en-US" sz="1400" dirty="0"/>
              <a:t> applications</a:t>
            </a:r>
          </a:p>
          <a:p>
            <a:pPr lvl="0" fontAlgn="base"/>
            <a:r>
              <a:rPr lang="en-US" sz="14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Example Application: Building Energy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Example Application: Power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23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96091" y="941394"/>
            <a:ext cx="4476206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51227" y="924259"/>
            <a:ext cx="4441345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decisions</a:t>
            </a:r>
          </a:p>
          <a:p>
            <a:pPr lvl="1"/>
            <a:r>
              <a:rPr lang="en-US" sz="1600" dirty="0"/>
              <a:t>Vanishing and exploding gradients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uncertainty quantification and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Sampling efficiency via active sampling strategies </a:t>
            </a:r>
          </a:p>
          <a:p>
            <a:pPr lvl="1"/>
            <a:r>
              <a:rPr lang="en-US" sz="1600" dirty="0"/>
              <a:t>Control of high-dimensional PDEs</a:t>
            </a:r>
          </a:p>
          <a:p>
            <a:pPr lvl="1"/>
            <a:r>
              <a:rPr lang="en-US" sz="1600" dirty="0"/>
              <a:t>Applications in large-scale safety-critical systems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3269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79919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7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1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845237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725941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702924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770474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908623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79208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93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24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335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2621</TotalTime>
  <Words>2027</Words>
  <Application>Microsoft Office PowerPoint</Application>
  <PresentationFormat>On-screen Show (16:9)</PresentationFormat>
  <Paragraphs>232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Optimizing Complex Energy Systems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Scientific Machine Learning (SciML)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NeuroMANCER Scientific Machine Learning Library</vt:lpstr>
      <vt:lpstr>NeuroMANCER Scientific Machine Learning Library</vt:lpstr>
      <vt:lpstr>Example Application: Building Energy Systems</vt:lpstr>
      <vt:lpstr>Example Application: Power Systems</vt:lpstr>
      <vt:lpstr>Summary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58</cp:revision>
  <dcterms:created xsi:type="dcterms:W3CDTF">2024-09-05T00:30:18Z</dcterms:created>
  <dcterms:modified xsi:type="dcterms:W3CDTF">2025-08-26T21:33:57Z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